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3" r:id="rId9"/>
    <p:sldId id="264" r:id="rId10"/>
    <p:sldId id="265" r:id="rId11"/>
    <p:sldId id="266" r:id="rId12"/>
    <p:sldId id="271" r:id="rId13"/>
    <p:sldId id="267" r:id="rId14"/>
    <p:sldId id="268" r:id="rId15"/>
    <p:sldId id="269" r:id="rId16"/>
    <p:sldId id="270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0" d="100"/>
          <a:sy n="60" d="100"/>
        </p:scale>
        <p:origin x="1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7130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ABA4E3-DD7C-F8D0-CA73-A0F8C5F9EA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BC7BAA1-9684-ACF0-2D2A-5AF31F98B1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B836BC-7A0D-6C47-72AE-5EA9ADE565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FD6B66-1244-50CC-7387-190D44E435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4083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86bbba7ab66dfa71f#tid=68f6eedcba80cb000ac8dd5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slide" Target="slide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d4e3758d?vcp=1&amp;pid=dc5275aab&amp;color=61,88,159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高分突破</a:t>
            </a:r>
            <a:endParaRPr lang="en-US" altLang="zh-CN" sz="2400" dirty="0"/>
          </a:p>
        </p:txBody>
      </p:sp>
      <p:sp>
        <p:nvSpPr>
          <p:cNvPr id="3" name="C_6_BD#14a30bcee?vcp=1&amp;pid=fd4e3758d&amp;color=101,101,255&amp;bbb=1"/>
          <p:cNvSpPr/>
          <p:nvPr/>
        </p:nvSpPr>
        <p:spPr>
          <a:xfrm>
            <a:off x="539496" y="13641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相关性检验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重难点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8_1#34839c54a?vcp=1&amp;vop=1&amp;pid=14a30bcee&amp;color=36,64,97&amp;bbb=1"/>
              <p:cNvSpPr/>
              <p:nvPr/>
            </p:nvSpPr>
            <p:spPr>
              <a:xfrm>
                <a:off x="539496" y="185886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已知某土地的使用面积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（单位：平方千米）与相应的管理时间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（单位：月）的关系如表所示：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8_1#34839c54a?vcp=1&amp;vop=1&amp;pid=14a30bcee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5886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QO_7_BD.8_2#34839c54a?colgroup=19,2,5,5,5,5&amp;vcp=1&amp;vop=1&amp;pid=14a30bcee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0587724"/>
                  </p:ext>
                </p:extLst>
              </p:nvPr>
            </p:nvGraphicFramePr>
            <p:xfrm>
              <a:off x="539496" y="2349841"/>
              <a:ext cx="11091672" cy="780034"/>
            </p:xfrm>
            <a:graphic>
              <a:graphicData uri="http://schemas.openxmlformats.org/drawingml/2006/table">
                <a:tbl>
                  <a:tblPr/>
                  <a:tblGrid>
                    <a:gridCol w="45354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772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900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土地使用面积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平方千米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管理时间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月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QO_7_BD.8_2#34839c54a?colgroup=19,2,5,5,5,5&amp;vcp=1&amp;vop=1&amp;pid=14a30bcee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0587724"/>
                  </p:ext>
                </p:extLst>
              </p:nvPr>
            </p:nvGraphicFramePr>
            <p:xfrm>
              <a:off x="539496" y="2349841"/>
              <a:ext cx="11091672" cy="780034"/>
            </p:xfrm>
            <a:graphic>
              <a:graphicData uri="http://schemas.openxmlformats.org/drawingml/2006/table">
                <a:tbl>
                  <a:tblPr/>
                  <a:tblGrid>
                    <a:gridCol w="45354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772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9001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4" t="-1538" r="-144892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001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4" t="-103125" r="-144892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8_3#34839c54a?vcp=1&amp;vop=1&amp;pid=14a30bcee&amp;color=36,64,97&amp;bbb=1&amp;hb=1"/>
              <p:cNvSpPr/>
              <p:nvPr/>
            </p:nvSpPr>
            <p:spPr>
              <a:xfrm>
                <a:off x="539496" y="3264241"/>
                <a:ext cx="11109960" cy="2578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作出散点图，判断管理时间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与土地使用面积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是否线性相关，并根据样本相关系数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说明相关关系的强弱.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|≥0.75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，则认为两个变量有较强的线性相关性，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的值精确到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8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参考公式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ba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limLow>
                              <m:limLowPr>
                                <m:ctrlPr>
                                  <a:rPr lang="en-US" altLang="zh-CN" sz="1800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ba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参考数据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limLow>
                          <m:limLow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=206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515</m:t>
                        </m:r>
                      </m:e>
                    </m:rad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≈22.7.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7_BD.8_3#34839c54a?vcp=1&amp;vop=1&amp;pid=14a30bcee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64241"/>
                <a:ext cx="11109960" cy="2578100"/>
              </a:xfrm>
              <a:prstGeom prst="rect">
                <a:avLst/>
              </a:prstGeom>
              <a:blipFill>
                <a:blip r:embed="rId5"/>
                <a:stretch>
                  <a:fillRect l="-1317" b="-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N.9_1#34839c54a?vcp=1&amp;vop=1&amp;pid=14a30bcee&amp;color=36,64,97&amp;bt=1&amp;bbb=1"/>
          <p:cNvSpPr/>
          <p:nvPr/>
        </p:nvSpPr>
        <p:spPr>
          <a:xfrm>
            <a:off x="539496" y="96994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【解】散点图如图所示.</a:t>
            </a:r>
            <a:endParaRPr lang="en-US" altLang="zh-CN" sz="1800" dirty="0"/>
          </a:p>
        </p:txBody>
      </p:sp>
      <p:pic>
        <p:nvPicPr>
          <p:cNvPr id="3" name="QO_7_AN.9_2#34839c54a?vcp=1&amp;vop=1&amp;pid=14a30bcee&amp;color=36,64,97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0328" y="1470583"/>
            <a:ext cx="2377440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9_3#34839c54a?vcp=1&amp;vop=1&amp;pid=14a30bcee&amp;color=36,64,97&amp;bbb=1"/>
              <p:cNvSpPr/>
              <p:nvPr/>
            </p:nvSpPr>
            <p:spPr>
              <a:xfrm>
                <a:off x="539496" y="3845483"/>
                <a:ext cx="11109960" cy="208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由散点图可知，管理时间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与土地使用面积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线性相关.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1+2+3+4+5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，又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algn="l" latinLnBrk="1">
                  <a:lnSpc>
                    <a:spcPct val="110000"/>
                  </a:lnSpc>
                </a:pP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9_3#34839c54a?vcp=1&amp;vop=1&amp;pid=14a30bcee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45483"/>
                <a:ext cx="11109960" cy="2082800"/>
              </a:xfrm>
              <a:prstGeom prst="rect">
                <a:avLst/>
              </a:prstGeom>
              <a:blipFill>
                <a:blip r:embed="rId4"/>
                <a:stretch>
                  <a:fillRect l="-1317" b="-5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AN.9_3#34839c54a?vcp=1&amp;vop=1&amp;pid=14a30bcee&amp;color=36,64,97&amp;bbb=1">
                <a:extLst>
                  <a:ext uri="{FF2B5EF4-FFF2-40B4-BE49-F238E27FC236}">
                    <a16:creationId xmlns:a16="http://schemas.microsoft.com/office/drawing/2014/main" id="{6332C97F-0A63-B854-D993-02B1E6B41FA6}"/>
                  </a:ext>
                </a:extLst>
              </p:cNvPr>
              <p:cNvSpPr/>
              <p:nvPr/>
            </p:nvSpPr>
            <p:spPr>
              <a:xfrm>
                <a:off x="539496" y="2563958"/>
                <a:ext cx="11109960" cy="1916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9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limLow>
                              <m:limLow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43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10×206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515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45.4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≈0.947.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0.947&gt;0.75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以管理时间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与土地使用面积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线性相关性较强.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AN.9_3#34839c54a?vcp=1&amp;vop=1&amp;pid=14a30bcee&amp;color=36,64,97&amp;bbb=1">
                <a:extLst>
                  <a:ext uri="{FF2B5EF4-FFF2-40B4-BE49-F238E27FC236}">
                    <a16:creationId xmlns:a16="http://schemas.microsoft.com/office/drawing/2014/main" id="{6332C97F-0A63-B854-D993-02B1E6B41F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63958"/>
                <a:ext cx="11109960" cy="1916240"/>
              </a:xfrm>
              <a:prstGeom prst="rect">
                <a:avLst/>
              </a:prstGeom>
              <a:blipFill>
                <a:blip r:embed="rId2"/>
                <a:stretch>
                  <a:fillRect l="-1317" b="-73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06044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0_1#a4c80f22b?vcp=1&amp;vop=1&amp;pid=14a30bcee&amp;color=36,64,97&amp;bt=1&amp;bbb=1&amp;hb=1"/>
              <p:cNvSpPr/>
              <p:nvPr/>
            </p:nvSpPr>
            <p:spPr>
              <a:xfrm>
                <a:off x="539496" y="828000"/>
                <a:ext cx="11109960" cy="76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某食品加工厂新研制出一种袋装食品（规格：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/袋），下面是近六个月每袋出厂价格（单位：元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月销售量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（单位：万袋）的对应关系，如表所示：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BD.10_1#a4c80f22b?vcp=1&amp;vop=1&amp;pid=14a30bcee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60730"/>
              </a:xfrm>
              <a:prstGeom prst="rect">
                <a:avLst/>
              </a:prstGeom>
              <a:blipFill>
                <a:blip r:embed="rId3"/>
                <a:stretch>
                  <a:fillRect l="-1317" b="-17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QO_7_BD.10_2#a4c80f22b?colgroup=11,6,4,4,6,4,6&amp;vcp=1&amp;vop=1&amp;pid=14a30bcee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07651022"/>
                  </p:ext>
                </p:extLst>
              </p:nvPr>
            </p:nvGraphicFramePr>
            <p:xfrm>
              <a:off x="539496" y="1717255"/>
              <a:ext cx="11100816" cy="1281113"/>
            </p:xfrm>
            <a:graphic>
              <a:graphicData uri="http://schemas.openxmlformats.org/drawingml/2006/table">
                <a:tbl>
                  <a:tblPr/>
                  <a:tblGrid>
                    <a:gridCol w="281635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42691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月份序号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710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每袋出厂价格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710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月销售量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万袋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QO_7_BD.10_2#a4c80f22b?colgroup=11,6,4,4,6,4,6&amp;vcp=1&amp;vop=1&amp;pid=14a30bcee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07651022"/>
                  </p:ext>
                </p:extLst>
              </p:nvPr>
            </p:nvGraphicFramePr>
            <p:xfrm>
              <a:off x="539496" y="1717255"/>
              <a:ext cx="11100816" cy="1281113"/>
            </p:xfrm>
            <a:graphic>
              <a:graphicData uri="http://schemas.openxmlformats.org/drawingml/2006/table">
                <a:tbl>
                  <a:tblPr/>
                  <a:tblGrid>
                    <a:gridCol w="281635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655064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42691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月份序号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710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16" t="-100000" r="-294805" b="-1211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710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16" t="-202857" r="-294805" b="-228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1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10_3#a4c80f22b?vcp=1&amp;vop=1&amp;pid=14a30bcee&amp;color=36,64,97&amp;bbb=1"/>
              <p:cNvSpPr/>
              <p:nvPr/>
            </p:nvSpPr>
            <p:spPr>
              <a:xfrm>
                <a:off x="539496" y="3126955"/>
                <a:ext cx="11109960" cy="546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并计算得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=782.56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=19.9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=122.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10_3#a4c80f22b?vcp=1&amp;vop=1&amp;pid=14a30bcee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26955"/>
                <a:ext cx="11109960" cy="546100"/>
              </a:xfrm>
              <a:prstGeom prst="rect">
                <a:avLst/>
              </a:prstGeom>
              <a:blipFill>
                <a:blip r:embed="rId5"/>
                <a:stretch>
                  <a:fillRect b="-1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8_BD.11_1#65e3c93be?vcp=1&amp;vop=1&amp;pid=a4c80f22b&amp;color=36,64,97&amp;bbb=1"/>
          <p:cNvSpPr/>
          <p:nvPr/>
        </p:nvSpPr>
        <p:spPr>
          <a:xfrm>
            <a:off x="539496" y="3673055"/>
            <a:ext cx="111099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计算该食品加工厂这六个月内这种袋装食品的平均每袋出厂价格、平均月销售量和平均月销售收入；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8_AN.12_1#65e3c93be?vcp=1&amp;vop=1&amp;pid=a4c80f22b&amp;color=36,64,97&amp;bbb=1"/>
              <p:cNvSpPr/>
              <p:nvPr/>
            </p:nvSpPr>
            <p:spPr>
              <a:xfrm>
                <a:off x="539496" y="4074692"/>
                <a:ext cx="11109960" cy="211048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【解】该食品加工厂这六个月内这种袋装食品的平均每袋出厂价格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×(10.5+10.9+11+11.5+12+12.5)=11.4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（元），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均月销售量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×(2.2+2+1.9+1.8+1.5+1.4)=1.8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（万袋），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均月销售收入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limLow>
                      <m:limLow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×122=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（万元）.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8_AN.12_1#65e3c93be?vcp=1&amp;vop=1&amp;pid=a4c80f22b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74692"/>
                <a:ext cx="11109960" cy="2110486"/>
              </a:xfrm>
              <a:prstGeom prst="rect">
                <a:avLst/>
              </a:prstGeom>
              <a:blipFill>
                <a:blip r:embed="rId6"/>
                <a:stretch>
                  <a:fillRect l="-1317" b="-2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3_1#38db48807?vcp=1&amp;vop=1&amp;pid=a4c80f22b&amp;color=36,64,97&amp;bt=1&amp;bbb=1"/>
              <p:cNvSpPr/>
              <p:nvPr/>
            </p:nvSpPr>
            <p:spPr>
              <a:xfrm>
                <a:off x="539496" y="335326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求每袋出厂价格与月销售量的样本相关系数（精确到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3_1#38db48807?vcp=1&amp;vop=1&amp;pid=a4c80f22b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53262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AN.14_1#38db48807?vcp=1&amp;vop=1&amp;pid=a4c80f22b&amp;color=36,64,97&amp;bt=1&amp;bbb=1"/>
              <p:cNvSpPr/>
              <p:nvPr/>
            </p:nvSpPr>
            <p:spPr>
              <a:xfrm>
                <a:off x="539496" y="2001887"/>
                <a:ext cx="11109960" cy="30406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【解】由已知，每袋出厂价格与月销售量的样本相关系数</a:t>
                </a:r>
                <a:endParaRPr lang="en-US" altLang="zh-CN" sz="1800" dirty="0"/>
              </a:p>
              <a:p>
                <a:pPr latinLnBrk="1">
                  <a:lnSpc>
                    <a:spcPts val="9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−6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bar>
                          <m:barPr>
                            <m:pos m:val="top"/>
                            <m:ctrlPr>
                              <a:rPr lang="en-US" altLang="zh-CN" sz="180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limLow>
                                  <m:limLow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LowPr>
                                  <m:e>
                                    <m:limUpp>
                                      <m:limUp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limUppPr>
                                      <m:e>
                                        <m:r>
                                          <a:rPr lang="en-US" altLang="zh-CN" sz="1800" b="0" i="0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  <m:t>∑</m:t>
                                        </m:r>
                                      </m:e>
                                      <m:lim>
                                        <m:r>
                                          <a:rPr lang="en-US" altLang="zh-CN" sz="1800" b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lim>
                                    </m:limUpp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altLang="zh-CN" sz="1800" b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lim>
                                </m:limLow>
                                <m:sSubSup>
                                  <m:sSubSupPr>
                                    <m:ctrlPr>
                                      <a:rPr lang="en-US" altLang="zh-CN" sz="1800" b="0" i="1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−6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bar>
                                      <m:barPr>
                                        <m:pos m:val="top"/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barPr>
                                      <m:e>
                                        <m:r>
                                          <a:rPr lang="en-US" altLang="zh-CN" sz="180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</m:ba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  <m:d>
                              <m:d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dPr>
                              <m:e>
                                <m:limLow>
                                  <m:limLow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LowPr>
                                  <m:e>
                                    <m:limUpp>
                                      <m:limUpp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limUppPr>
                                      <m:e>
                                        <m:r>
                                          <a:rPr lang="en-US" altLang="zh-CN" sz="1800" b="0" i="0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  <m:t>∑</m:t>
                                        </m:r>
                                      </m:e>
                                      <m:lim>
                                        <m:r>
                                          <a:rPr lang="en-US" altLang="zh-CN" sz="1800" b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lim>
                                    </m:limUpp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altLang="zh-CN" sz="1800" b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lim>
                                </m:limLow>
                                <m:sSubSup>
                                  <m:sSubSupPr>
                                    <m:ctrlPr>
                                      <a:rPr lang="en-US" altLang="zh-CN" sz="1800" b="0" i="1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−6</m:t>
                                </m:r>
                                <m:sSup>
                                  <m:sSupPr>
                                    <m:ctrlPr>
                                      <a:rPr lang="en-US" altLang="zh-CN" sz="1800" b="0" i="1" dirty="0">
                                        <a:solidFill>
                                          <a:srgbClr val="6565FF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pPr>
                                  <m:e>
                                    <m:bar>
                                      <m:barPr>
                                        <m:pos m:val="top"/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Times New Roman" pitchFamily="34" charset="-120"/>
                                          </a:rPr>
                                        </m:ctrlPr>
                                      </m:barPr>
                                      <m:e>
                                        <m:r>
                                          <a:rPr lang="en-US" altLang="zh-CN" sz="1800">
                                            <a:solidFill>
                                              <a:srgbClr val="6565FF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</m:bar>
                                  </m:e>
                                  <m:sup>
                                    <m:r>
                                      <a:rPr lang="en-US" altLang="zh-CN" sz="1800" b="0" i="0">
                                        <a:solidFill>
                                          <a:srgbClr val="6565FF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sup>
                                </m:sSup>
                              </m:e>
                            </m:d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122−6×11.4×1.8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(782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.56−6×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11.4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)×(19.9−6×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1.8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0.322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2×0.57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≈−0.98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（提示：注意精确度的要求）.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AN.14_1#38db48807?vcp=1&amp;vop=1&amp;pid=a4c80f22b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01887"/>
                <a:ext cx="11109960" cy="3040634"/>
              </a:xfrm>
              <a:prstGeom prst="rect">
                <a:avLst/>
              </a:prstGeom>
              <a:blipFill>
                <a:blip r:embed="rId3"/>
                <a:stretch>
                  <a:fillRect l="-1317" b="-28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5_1#b15064b4e?vcp=1&amp;vop=1&amp;pid=a4c80f22b&amp;color=36,64,97&amp;bt=1&amp;bbb=1&amp;hb=1"/>
              <p:cNvSpPr/>
              <p:nvPr/>
            </p:nvSpPr>
            <p:spPr>
              <a:xfrm>
                <a:off x="539496" y="2165050"/>
                <a:ext cx="11109960" cy="1968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|≥0.75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，则认为相关性很强；否则没有较强的相关性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.你认为该食品加工厂制定的每袋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出厂价格与月销售量是否有较强的相关性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8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参考公式和数据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：样本相关系数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b="0" i="0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b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b="0" i="1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bar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limLow>
                              <m:limLowPr>
                                <m:ctrlPr>
                                  <a:rPr lang="en-US" altLang="zh-CN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b="0" i="1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b="0" i="0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b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244061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b="0" i="1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bar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b="0" i="0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b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bSup>
                              <m:sSubSupPr>
                                <m:ctrlPr>
                                  <a:rPr lang="en-US" altLang="zh-CN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bar>
                                  <m:barPr>
                                    <m:pos m:val="top"/>
                                    <m:ctrlPr>
                                      <a:rPr lang="en-US" altLang="zh-CN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ba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b="0" i="0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b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bSup>
                              <m:sSubSupPr>
                                <m:ctrlPr>
                                  <a:rPr lang="en-US" altLang="zh-CN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bar>
                                  <m:barPr>
                                    <m:pos m:val="top"/>
                                    <m:ctrlPr>
                                      <a:rPr lang="en-US" altLang="zh-CN" b="0" i="1" dirty="0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Times New Roman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>
                                        <a:solidFill>
                                          <a:srgbClr val="24406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ba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0.322</m:t>
                        </m:r>
                      </m:e>
                    </m:rad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≈0.57.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8_BD.15_1#b15064b4e?vcp=1&amp;vop=1&amp;pid=a4c80f22b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65050"/>
                <a:ext cx="11109960" cy="1968500"/>
              </a:xfrm>
              <a:prstGeom prst="rect">
                <a:avLst/>
              </a:prstGeom>
              <a:blipFill>
                <a:blip r:embed="rId3"/>
                <a:stretch>
                  <a:fillRect l="-1317" r="-384" b="-3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6_1#b15064b4e?vcp=1&amp;vop=1&amp;pid=a4c80f22b&amp;color=36,64,97&amp;bbb=1&amp;hb=1"/>
              <p:cNvSpPr/>
              <p:nvPr/>
            </p:nvSpPr>
            <p:spPr>
              <a:xfrm>
                <a:off x="539496" y="4129994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【解】由于每袋出厂价格与月销售量的样本相关系数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|≈0.98&gt;0.75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，所以该食品加工厂制定的每袋出厂价格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与月销售量有较强的相关性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16_1#b15064b4e?vcp=1&amp;vop=1&amp;pid=a4c80f22b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29994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r="-126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dabc822d9.fixed?vcp=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50592" cy="1344168"/>
          </a:xfrm>
          <a:prstGeom prst="rect">
            <a:avLst/>
          </a:prstGeom>
        </p:spPr>
      </p:pic>
      <p:sp>
        <p:nvSpPr>
          <p:cNvPr id="3" name="C_1_BD#dabc822d9.fixed?vcp=1&amp;color=61,88,159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endParaRPr lang="en-US" altLang="zh-CN" sz="5400" dirty="0"/>
          </a:p>
        </p:txBody>
      </p:sp>
      <p:sp>
        <p:nvSpPr>
          <p:cNvPr id="4" name="C_1_BD#dabc822d9.fixed?vcp=1&amp;color=61,88,159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成对数据的统计分析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4ee47f047.fixed?vcp=1&amp;pid=dabc822d9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2_BD#4ee47f047.fixed?vcp=1&amp;pid=dabc822d9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8.1</a:t>
            </a:r>
            <a:endParaRPr lang="en-US" altLang="zh-CN" sz="5400" dirty="0"/>
          </a:p>
        </p:txBody>
      </p:sp>
      <p:sp>
        <p:nvSpPr>
          <p:cNvPr id="4" name="C_2_BD#4ee47f047.fixed?vcp=1&amp;pid=dabc822d9&amp;color=61,88,159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成对数据的统计相关性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61adbe9e3.fixed?vcp=1&amp;pid=4ee47f047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136392" cy="1188720"/>
          </a:xfrm>
          <a:prstGeom prst="rect">
            <a:avLst/>
          </a:prstGeom>
        </p:spPr>
      </p:pic>
      <p:sp>
        <p:nvSpPr>
          <p:cNvPr id="3" name="C_3_BD#61adbe9e3.fixed?vcp=1&amp;pid=4ee47f047&amp;color=61,88,159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8.1.1</a:t>
            </a:r>
            <a:endParaRPr lang="en-US" altLang="zh-CN" sz="5400" dirty="0"/>
          </a:p>
        </p:txBody>
      </p:sp>
      <p:sp>
        <p:nvSpPr>
          <p:cNvPr id="4" name="C_3#61adbe9e3.fixed?vcp=1&amp;pid=4ee47f047&amp;color=61,88,159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变量的相关关系</a:t>
            </a:r>
            <a:endParaRPr lang="en-US" altLang="zh-CN" sz="5400" dirty="0"/>
          </a:p>
        </p:txBody>
      </p:sp>
      <p:pic>
        <p:nvPicPr>
          <p:cNvPr id="5" name="C_3#61adbe9e3.fixed?vcp=1&amp;pid=4ee47f047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136392" cy="1188720"/>
          </a:xfrm>
          <a:prstGeom prst="rect">
            <a:avLst/>
          </a:prstGeom>
        </p:spPr>
      </p:pic>
      <p:sp>
        <p:nvSpPr>
          <p:cNvPr id="6" name="C_3#61adbe9e3.fixed?vcp=1&amp;pid=4ee47f047&amp;color=61,88,159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8.1.2</a:t>
            </a:r>
            <a:endParaRPr lang="en-US" altLang="zh-CN" sz="5400" dirty="0"/>
          </a:p>
        </p:txBody>
      </p:sp>
      <p:sp>
        <p:nvSpPr>
          <p:cNvPr id="7" name="C_3_BD#61adbe9e3.fixed?vcp=1&amp;pid=4ee47f047&amp;color=61,88,159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样本相关系数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07f34cf49?lid=897893564&amp;cid=897893564&amp;bbb=1">
            <a:hlinkClick r:id="rId3" action="ppaction://hlinksldjump"/>
          </p:cNvPr>
          <p:cNvSpPr/>
          <p:nvPr/>
        </p:nvSpPr>
        <p:spPr>
          <a:xfrm>
            <a:off x="6044184" y="14356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变量的相关关系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3" name="C_1#目录1:07f34cf49?lid=cf9454d4d&amp;cid=cf9454d4d&amp;bbb=1">
            <a:hlinkClick r:id="rId3" action="ppaction://hlinksldjump"/>
          </p:cNvPr>
          <p:cNvSpPr/>
          <p:nvPr/>
        </p:nvSpPr>
        <p:spPr>
          <a:xfrm>
            <a:off x="6044184" y="18379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散点图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4" name="C_1#目录1:07f34cf49?lid=58c7605ba&amp;cid=58c7605ba&amp;bbb=1">
            <a:hlinkClick r:id="rId3" action="ppaction://hlinksldjump"/>
          </p:cNvPr>
          <p:cNvSpPr/>
          <p:nvPr/>
        </p:nvSpPr>
        <p:spPr>
          <a:xfrm>
            <a:off x="6044184" y="223113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样本相关系数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5" name="C_1#目录1:07f34cf49?lid=9e4a84782&amp;cid=9e4a84782&amp;bbb=1">
            <a:hlinkClick r:id="rId3" action="ppaction://hlinksldjump"/>
          </p:cNvPr>
          <p:cNvSpPr/>
          <p:nvPr/>
        </p:nvSpPr>
        <p:spPr>
          <a:xfrm>
            <a:off x="6044184" y="4012692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相关关系的判断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6" name="C_1#目录1:07f34cf49?lid=14a30bcee&amp;cid=14a30bcee&amp;bbb=1">
            <a:hlinkClick r:id="rId4" action="ppaction://hlinksldjump"/>
          </p:cNvPr>
          <p:cNvSpPr/>
          <p:nvPr/>
        </p:nvSpPr>
        <p:spPr>
          <a:xfrm>
            <a:off x="6044184" y="4434840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相关性检验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</a:t>
            </a:r>
            <a:endParaRPr lang="en-US" altLang="zh-CN" sz="1800" dirty="0"/>
          </a:p>
        </p:txBody>
      </p:sp>
      <p:pic>
        <p:nvPicPr>
          <p:cNvPr id="7" name="O_0#目录1:07f34cf49.fixed?vcp=1&amp;color=36,64,97&amp;tib=255,255,255&amp;bt=1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8616" y="795528"/>
            <a:ext cx="768096" cy="768096"/>
          </a:xfrm>
          <a:prstGeom prst="rect">
            <a:avLst/>
          </a:prstGeom>
        </p:spPr>
      </p:pic>
      <p:pic>
        <p:nvPicPr>
          <p:cNvPr id="8" name="O_0#目录1:07f34cf49.fixed?vcp=1&amp;color=36,64,97&amp;tib=255,255,255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8616" y="3374136"/>
            <a:ext cx="768096" cy="768096"/>
          </a:xfrm>
          <a:prstGeom prst="rect">
            <a:avLst/>
          </a:prstGeom>
        </p:spPr>
      </p:pic>
      <p:sp>
        <p:nvSpPr>
          <p:cNvPr id="9" name="O_0#目录1:07f34cf49.fixed?vcp=1&amp;color=255,255,255&amp;bbb=1"/>
          <p:cNvSpPr/>
          <p:nvPr/>
        </p:nvSpPr>
        <p:spPr>
          <a:xfrm>
            <a:off x="4928616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0" name="O_0#目录1:07f34cf49.fixed?vcp=1&amp;color=255,255,255&amp;bbb=1"/>
          <p:cNvSpPr/>
          <p:nvPr/>
        </p:nvSpPr>
        <p:spPr>
          <a:xfrm>
            <a:off x="4928616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1" name="O_0#目录1:07f34cf49.fixed?lid=07f34cf49&amp;vcp=1&amp;color=0,55,96&amp;bbb=1">
            <a:hlinkClick r:id="rId3" action="ppaction://hlinksldjump"/>
          </p:cNvPr>
          <p:cNvSpPr/>
          <p:nvPr/>
        </p:nvSpPr>
        <p:spPr>
          <a:xfrm>
            <a:off x="5870448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2" name="O_0#目录1:07f34cf49.fixed?lid=dc5275aab&amp;vcp=1&amp;color=0,55,96&amp;bbb=1">
            <a:hlinkClick r:id="rId3" action="ppaction://hlinksldjump"/>
          </p:cNvPr>
          <p:cNvSpPr/>
          <p:nvPr/>
        </p:nvSpPr>
        <p:spPr>
          <a:xfrm>
            <a:off x="5870448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929EDD-26C2-6645-7A2B-746D7DF5CB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07f34cf49?vcp=1&amp;pid=61adbe9e3&amp;color=36,64,97&amp;tib=255,255,255&amp;bt=1" descr="preencoded.png">
            <a:extLst>
              <a:ext uri="{FF2B5EF4-FFF2-40B4-BE49-F238E27FC236}">
                <a16:creationId xmlns:a16="http://schemas.microsoft.com/office/drawing/2014/main" id="{B271A845-AC04-5F31-0370-7B3632D974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96" y="828000"/>
            <a:ext cx="603504" cy="694944"/>
          </a:xfrm>
          <a:prstGeom prst="rect">
            <a:avLst/>
          </a:prstGeom>
        </p:spPr>
      </p:pic>
      <p:sp>
        <p:nvSpPr>
          <p:cNvPr id="3" name="C_4_BD#07f34cf49?vcp=1&amp;pid=61adbe9e3&amp;color=61,88,159&amp;bbb=1">
            <a:extLst>
              <a:ext uri="{FF2B5EF4-FFF2-40B4-BE49-F238E27FC236}">
                <a16:creationId xmlns:a16="http://schemas.microsoft.com/office/drawing/2014/main" id="{4E428B1A-143F-B673-8F55-4DF580A38587}"/>
              </a:ext>
            </a:extLst>
          </p:cNvPr>
          <p:cNvSpPr/>
          <p:nvPr/>
        </p:nvSpPr>
        <p:spPr>
          <a:xfrm>
            <a:off x="1252728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897893564?vcp=1&amp;pid=07f34cf49&amp;color=101,101,255&amp;bbb=1">
            <a:extLst>
              <a:ext uri="{FF2B5EF4-FFF2-40B4-BE49-F238E27FC236}">
                <a16:creationId xmlns:a16="http://schemas.microsoft.com/office/drawing/2014/main" id="{9F1B76A4-DF63-B194-63E8-FCC51C258B60}"/>
              </a:ext>
            </a:extLst>
          </p:cNvPr>
          <p:cNvSpPr/>
          <p:nvPr/>
        </p:nvSpPr>
        <p:spPr>
          <a:xfrm>
            <a:off x="539496" y="1469096"/>
            <a:ext cx="11109960" cy="4380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变量的相关关系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p:sp>
        <p:nvSpPr>
          <p:cNvPr id="5" name="C_5_BD#cf9454d4d?vcp=1&amp;pid=07f34cf49&amp;color=101,101,255&amp;bbb=1">
            <a:extLst>
              <a:ext uri="{FF2B5EF4-FFF2-40B4-BE49-F238E27FC236}">
                <a16:creationId xmlns:a16="http://schemas.microsoft.com/office/drawing/2014/main" id="{7E4F1237-FD49-0DE3-C7EC-552A8950C713}"/>
              </a:ext>
            </a:extLst>
          </p:cNvPr>
          <p:cNvSpPr/>
          <p:nvPr/>
        </p:nvSpPr>
        <p:spPr>
          <a:xfrm>
            <a:off x="539496" y="1947822"/>
            <a:ext cx="11109960" cy="4380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散点图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p:sp>
        <p:nvSpPr>
          <p:cNvPr id="6" name="C_5_BD#58c7605ba?vcp=1&amp;pid=07f34cf49&amp;color=101,101,255&amp;bbb=1">
            <a:extLst>
              <a:ext uri="{FF2B5EF4-FFF2-40B4-BE49-F238E27FC236}">
                <a16:creationId xmlns:a16="http://schemas.microsoft.com/office/drawing/2014/main" id="{D3605528-E45C-F488-1D49-6ADD744F770B}"/>
              </a:ext>
            </a:extLst>
          </p:cNvPr>
          <p:cNvSpPr/>
          <p:nvPr/>
        </p:nvSpPr>
        <p:spPr>
          <a:xfrm>
            <a:off x="539496" y="2422675"/>
            <a:ext cx="11109960" cy="4380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样本相关系数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</p:spTree>
    <p:extLst>
      <p:ext uri="{BB962C8B-B14F-4D97-AF65-F5344CB8AC3E}">
        <p14:creationId xmlns:p14="http://schemas.microsoft.com/office/powerpoint/2010/main" val="3861639651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_4#dc5275aab?vcp=1&amp;pid=61adbe9e3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96" y="978718"/>
            <a:ext cx="539496" cy="521208"/>
          </a:xfrm>
          <a:prstGeom prst="rect">
            <a:avLst/>
          </a:prstGeom>
        </p:spPr>
      </p:pic>
      <p:sp>
        <p:nvSpPr>
          <p:cNvPr id="8" name="C_4_BD#dc5275aab?vcp=1&amp;pid=61adbe9e3&amp;color=61,88,159&amp;bbb=1"/>
          <p:cNvSpPr/>
          <p:nvPr/>
        </p:nvSpPr>
        <p:spPr>
          <a:xfrm>
            <a:off x="1188720" y="97871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9" name="C_5_BD#864235183?vcp=1&amp;pid=dc5275aab&amp;color=61,88,159&amp;bbb=1"/>
          <p:cNvSpPr/>
          <p:nvPr/>
        </p:nvSpPr>
        <p:spPr>
          <a:xfrm>
            <a:off x="539496" y="1639118"/>
            <a:ext cx="11109960" cy="4820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能力进阶</a:t>
            </a:r>
            <a:endParaRPr lang="en-US" altLang="zh-CN" sz="2400" dirty="0"/>
          </a:p>
        </p:txBody>
      </p:sp>
      <p:sp>
        <p:nvSpPr>
          <p:cNvPr id="10" name="C_6_BD#9e4a84782?vcp=1&amp;pid=864235183&amp;color=101,101,255&amp;bbb=1"/>
          <p:cNvSpPr/>
          <p:nvPr/>
        </p:nvSpPr>
        <p:spPr>
          <a:xfrm>
            <a:off x="539496" y="2164662"/>
            <a:ext cx="11109960" cy="43808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相关关系的判断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p:sp>
        <p:nvSpPr>
          <p:cNvPr id="11" name="QB_8_BD.1_1#a7c813ca1?vaa=1&amp;vcp=1&amp;vop=1&amp;pid=715739eb9&amp;color=36,64,97&amp;bbb=1"/>
          <p:cNvSpPr/>
          <p:nvPr/>
        </p:nvSpPr>
        <p:spPr>
          <a:xfrm>
            <a:off x="539496" y="2651634"/>
            <a:ext cx="11109960" cy="1573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下列关系中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，是相关关系的有</a:t>
            </a:r>
            <a:r>
              <a:rPr lang="en-US" altLang="zh-CN" sz="180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正方形的边长与面积之间的关系；</a:t>
            </a:r>
            <a:endParaRPr lang="en-US" altLang="zh-CN" sz="1800" dirty="0"/>
          </a:p>
          <a:p>
            <a:pPr latinLnBrk="1">
              <a:lnSpc>
                <a:spcPts val="32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广告费支出与销售额之间的关系；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人的身高与体重之间的关系.</a:t>
            </a:r>
            <a:endParaRPr lang="en-US" altLang="zh-CN" sz="1800" dirty="0"/>
          </a:p>
        </p:txBody>
      </p:sp>
      <p:sp>
        <p:nvSpPr>
          <p:cNvPr id="12" name="QB_8_AS.3_1#a7c813ca1?vaa=1&amp;vcp=1&amp;vop=1&amp;pid=715739eb9&amp;color=36,64,97&amp;bt=1&amp;bbb=1&amp;hb=1"/>
          <p:cNvSpPr/>
          <p:nvPr/>
        </p:nvSpPr>
        <p:spPr>
          <a:xfrm>
            <a:off x="539496" y="4324451"/>
            <a:ext cx="11109960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①正方形的边长与面积之间的关系是函数关系；②广告费支出与销售额之间的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 spc="-50" dirty="0" err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关</a:t>
            </a:r>
            <a:r>
              <a:rPr lang="en-US" altLang="zh-CN" sz="1800" b="0" i="0" spc="-50" dirty="0" err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系不是严格的函数关系，但是具有相关性，因而是相关关系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；③</a:t>
            </a:r>
            <a:r>
              <a:rPr lang="en-US" altLang="zh-CN" sz="1800" b="0" i="0" spc="-50" dirty="0" err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人的身高并不能确定体重，但一般来说“身高者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 spc="-50" dirty="0" err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体也重</a:t>
            </a:r>
            <a:r>
              <a:rPr lang="en-US" altLang="zh-CN" b="0" i="0" spc="-5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”，我们说身高与体重这两个变量具有相关关系（提示：相关关系是一种非确定性关系）.因此填②③.</a:t>
            </a:r>
            <a:endParaRPr lang="en-US" altLang="zh-CN" spc="-50" dirty="0"/>
          </a:p>
        </p:txBody>
      </p:sp>
      <p:sp>
        <p:nvSpPr>
          <p:cNvPr id="13" name="QB_8_AN.4_1#a7c813ca1?vaa=1&amp;vcp=1&amp;vop=1&amp;pid=715739eb9&amp;color=36,64,97&amp;bbb=1"/>
          <p:cNvSpPr/>
          <p:nvPr/>
        </p:nvSpPr>
        <p:spPr>
          <a:xfrm>
            <a:off x="4512056" y="2552157"/>
            <a:ext cx="539496" cy="3516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②③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 animBg="1"/>
      <p:bldP spid="1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5_1#090d5914e?vcp=1&amp;vop=1&amp;pid=715739eb9&amp;color=36,64,97&amp;bt=1&amp;bbb=1"/>
          <p:cNvSpPr/>
          <p:nvPr/>
        </p:nvSpPr>
        <p:spPr>
          <a:xfrm>
            <a:off x="539496" y="245819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某个男孩的年龄与身高的统计数据如表：</a:t>
            </a:r>
            <a:endParaRPr lang="en-US" altLang="zh-CN" sz="1800" dirty="0"/>
          </a:p>
        </p:txBody>
      </p:sp>
      <p:graphicFrame>
        <p:nvGraphicFramePr>
          <p:cNvPr id="9" name="QO_8_BD.5_2#090d5914e?colgroup=12,5,5,5,5,5,5&amp;vcp=1&amp;vop=1&amp;pid=715739eb9&amp;color=36,64,97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825117"/>
              </p:ext>
            </p:extLst>
          </p:nvPr>
        </p:nvGraphicFramePr>
        <p:xfrm>
          <a:off x="539497" y="2958832"/>
          <a:ext cx="11112009" cy="779654"/>
        </p:xfrm>
        <a:graphic>
          <a:graphicData uri="http://schemas.openxmlformats.org/drawingml/2006/table">
            <a:tbl>
              <a:tblPr/>
              <a:tblGrid>
                <a:gridCol w="3106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4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4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4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4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4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34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年龄/岁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6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9827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身高/厘米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78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87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98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108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115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244061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120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QO_8_BD.5_3#090d5914e?vcp=1&amp;vop=1&amp;pid=715739eb9&amp;color=36,64,97&amp;bbb=1"/>
          <p:cNvSpPr/>
          <p:nvPr/>
        </p:nvSpPr>
        <p:spPr>
          <a:xfrm>
            <a:off x="539496" y="387323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画出散点图，并判断它们是否有相关关系.如果有相关关系，是正相关还是负相关？</a:t>
            </a:r>
            <a:endParaRPr lang="en-US" altLang="zh-CN" sz="1800" dirty="0"/>
          </a:p>
        </p:txBody>
      </p:sp>
      <p:sp>
        <p:nvSpPr>
          <p:cNvPr id="5" name="QO_8_AS.6_1#090d5914e?vcp=1&amp;vop=1&amp;pid=715739eb9&amp;color=36,64,97&amp;bbb=1"/>
          <p:cNvSpPr/>
          <p:nvPr/>
        </p:nvSpPr>
        <p:spPr>
          <a:xfrm>
            <a:off x="539496" y="4240707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由图分析可知，该男孩的身高与年龄具有线性相关关系，且是正相关.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AN.7_1#090d5914e?vcp=1&amp;vop=1&amp;pid=715739eb9&amp;color=36,64,97&amp;bt=1&amp;bbb=1"/>
          <p:cNvSpPr/>
          <p:nvPr/>
        </p:nvSpPr>
        <p:spPr>
          <a:xfrm>
            <a:off x="539496" y="2475534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【解】散点图如图所示.</a:t>
            </a:r>
            <a:endParaRPr lang="en-US" altLang="zh-CN" sz="1800" dirty="0"/>
          </a:p>
        </p:txBody>
      </p:sp>
      <p:pic>
        <p:nvPicPr>
          <p:cNvPr id="3" name="QO_8_AN.7_2#090d5914e?vcp=1&amp;vop=1&amp;pid=715739eb9&amp;color=36,64,97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5736" y="2976168"/>
            <a:ext cx="2706624" cy="161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498</Words>
  <Application>Microsoft Office PowerPoint</Application>
  <PresentationFormat>宽屏</PresentationFormat>
  <Paragraphs>132</Paragraphs>
  <Slides>16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Arial (正文)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2025-10-21T03:49:09Z</dcterms:created>
  <dcterms:modified xsi:type="dcterms:W3CDTF">2025-10-21T04:20:51Z</dcterms:modified>
  <cp:category/>
  <cp:contentStatus/>
</cp:coreProperties>
</file>